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8" r:id="rId3"/>
    <p:sldId id="259" r:id="rId4"/>
    <p:sldId id="256" r:id="rId5"/>
    <p:sldId id="257" r:id="rId6"/>
    <p:sldId id="260" r:id="rId7"/>
    <p:sldId id="261" r:id="rId8"/>
    <p:sldId id="262" r:id="rId9"/>
    <p:sldId id="264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 snapToGrid="0" snapToObjects="1">
      <p:cViewPr>
        <p:scale>
          <a:sx n="107" d="100"/>
          <a:sy n="107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7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7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WJEC_Logo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header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38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8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7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3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9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8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3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0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F7FC0-87A8-E44B-B40E-A75CEE888780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WJEC_Logo_RG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header_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46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7-07 at 20.38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964" y="1256135"/>
            <a:ext cx="4359778" cy="529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0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764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400" dirty="0"/>
              <a:t>S</a:t>
            </a:r>
            <a:r>
              <a:rPr lang="en-US" sz="7400" dirty="0" smtClean="0"/>
              <a:t>ummarise the causes of migration as a 140 character Tweet…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 descr="Screen Shot 2015-07-07 at 19.45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83" y="4889052"/>
            <a:ext cx="1572859" cy="1026023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1886009" y="2376643"/>
            <a:ext cx="6399857" cy="2728740"/>
          </a:xfrm>
          <a:prstGeom prst="cloudCallout">
            <a:avLst>
              <a:gd name="adj1" fmla="val -48338"/>
              <a:gd name="adj2" fmla="val 4683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What causes migration?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19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6977" y="1634199"/>
            <a:ext cx="76194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otham Rounded Book" pitchFamily="50" charset="0"/>
              </a:rPr>
              <a:t>What thinking strategies have you used in today’s lesson?</a:t>
            </a:r>
          </a:p>
          <a:p>
            <a:endParaRPr lang="en-US" sz="2400" dirty="0" smtClean="0">
              <a:latin typeface="Gotham Rounded Book" pitchFamily="50" charset="0"/>
            </a:endParaRPr>
          </a:p>
          <a:p>
            <a:r>
              <a:rPr lang="en-US" sz="2400" dirty="0" smtClean="0">
                <a:latin typeface="Gotham Rounded Book" pitchFamily="50" charset="0"/>
              </a:rPr>
              <a:t>PREDICTION?</a:t>
            </a:r>
          </a:p>
          <a:p>
            <a:r>
              <a:rPr lang="en-US" sz="2400" dirty="0" smtClean="0">
                <a:latin typeface="Gotham Rounded Book" pitchFamily="50" charset="0"/>
              </a:rPr>
              <a:t>ORDERING?</a:t>
            </a:r>
          </a:p>
          <a:p>
            <a:r>
              <a:rPr lang="en-US" sz="2400" dirty="0" smtClean="0">
                <a:latin typeface="Gotham Rounded Book" pitchFamily="50" charset="0"/>
              </a:rPr>
              <a:t>RANKING?</a:t>
            </a:r>
          </a:p>
          <a:p>
            <a:r>
              <a:rPr lang="en-US" sz="2400" dirty="0" smtClean="0">
                <a:latin typeface="Gotham Rounded Book" pitchFamily="50" charset="0"/>
              </a:rPr>
              <a:t>SUMMARISING?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</a:p>
          <a:p>
            <a:endParaRPr lang="en-US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Time to </a:t>
            </a:r>
            <a:r>
              <a:rPr lang="en-US" dirty="0" err="1" smtClean="0">
                <a:solidFill>
                  <a:schemeClr val="bg1"/>
                </a:solidFill>
              </a:rPr>
              <a:t>refelect</a:t>
            </a:r>
            <a:r>
              <a:rPr lang="en-US" dirty="0" smtClean="0">
                <a:solidFill>
                  <a:schemeClr val="bg1"/>
                </a:solidFill>
              </a:rPr>
              <a:t>…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46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Let’s get thinking… In front of you, you have 10 pictures:-</a:t>
            </a:r>
          </a:p>
          <a:p>
            <a:pPr marL="514350" indent="-514350">
              <a:buAutoNum type="arabicParenR"/>
            </a:pPr>
            <a:r>
              <a:rPr lang="en-US" sz="2600" dirty="0" smtClean="0"/>
              <a:t>Try to sort them in to </a:t>
            </a:r>
            <a:r>
              <a:rPr lang="en-US" sz="2600" b="1" dirty="0" smtClean="0"/>
              <a:t>two</a:t>
            </a:r>
            <a:r>
              <a:rPr lang="en-US" sz="2600" dirty="0" smtClean="0"/>
              <a:t> piles. (</a:t>
            </a:r>
            <a:r>
              <a:rPr lang="en-US" sz="2600" i="1" dirty="0" smtClean="0"/>
              <a:t>As you are working consider the following questions</a:t>
            </a:r>
            <a:r>
              <a:rPr lang="en-US" sz="2600" dirty="0" smtClean="0"/>
              <a:t>…)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GB" sz="2600" i="1" dirty="0" smtClean="0"/>
              <a:t>Have you completed this sort of activity before?</a:t>
            </a:r>
          </a:p>
          <a:p>
            <a:r>
              <a:rPr lang="en-GB" sz="2600" i="1" dirty="0" smtClean="0"/>
              <a:t>Why have you decided to sort the photographs like </a:t>
            </a:r>
            <a:r>
              <a:rPr lang="en-GB" sz="2600" i="1" dirty="0"/>
              <a:t>this?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Starter for 10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6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Shot 2015-07-06 at 21.34.08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3" b="8493"/>
          <a:stretch>
            <a:fillRect/>
          </a:stretch>
        </p:blipFill>
        <p:spPr/>
      </p:pic>
      <p:sp>
        <p:nvSpPr>
          <p:cNvPr id="7" name="Oval Callout 6"/>
          <p:cNvSpPr/>
          <p:nvPr/>
        </p:nvSpPr>
        <p:spPr>
          <a:xfrm>
            <a:off x="4495799" y="1417638"/>
            <a:ext cx="4369165" cy="2494805"/>
          </a:xfrm>
          <a:prstGeom prst="wedgeEllipseCallout">
            <a:avLst>
              <a:gd name="adj1" fmla="val -107480"/>
              <a:gd name="adj2" fmla="val 5048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Gotham Rounded Book" pitchFamily="50" charset="0"/>
              </a:rPr>
              <a:t>Can you work out what we are going to be learning about today??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77890" y="4564665"/>
            <a:ext cx="4087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otham Rounded Book" pitchFamily="50" charset="0"/>
              </a:rPr>
              <a:t>Note down your predictions…</a:t>
            </a:r>
            <a:endParaRPr lang="en-US" sz="2000" dirty="0">
              <a:latin typeface="Gotham Rounded Book" pitchFamily="50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baseline="0" smtClean="0">
                <a:solidFill>
                  <a:schemeClr val="bg1"/>
                </a:solidFill>
              </a:rPr>
              <a:t>Prediction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2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38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>
                <a:latin typeface="Gotham Rounded Book" pitchFamily="50" charset="0"/>
              </a:rPr>
              <a:t>Why do people migrate?</a:t>
            </a:r>
            <a:r>
              <a:rPr lang="en-US" sz="3100" dirty="0" smtClean="0">
                <a:latin typeface="Gotham Rounded Book" pitchFamily="50" charset="0"/>
              </a:rPr>
              <a:t/>
            </a:r>
            <a:br>
              <a:rPr lang="en-US" sz="3100" dirty="0" smtClean="0">
                <a:latin typeface="Gotham Rounded Book" pitchFamily="50" charset="0"/>
              </a:rPr>
            </a:br>
            <a:r>
              <a:rPr lang="en-US" sz="3100" dirty="0" smtClean="0">
                <a:latin typeface="Gotham Rounded Book" pitchFamily="50" charset="0"/>
              </a:rPr>
              <a:t/>
            </a:r>
            <a:br>
              <a:rPr lang="en-US" sz="3100" dirty="0" smtClean="0">
                <a:latin typeface="Gotham Rounded Book" pitchFamily="50" charset="0"/>
              </a:rPr>
            </a:br>
            <a:r>
              <a:rPr lang="en-US" sz="3100" dirty="0">
                <a:latin typeface="Gotham Rounded Book" pitchFamily="50" charset="0"/>
              </a:rPr>
              <a:t/>
            </a:r>
            <a:br>
              <a:rPr lang="en-US" sz="3100" dirty="0">
                <a:latin typeface="Gotham Rounded Book" pitchFamily="50" charset="0"/>
              </a:rPr>
            </a:br>
            <a:r>
              <a:rPr lang="en-US" sz="3100" i="1" dirty="0" smtClean="0">
                <a:latin typeface="Gotham Rounded Book" pitchFamily="50" charset="0"/>
              </a:rPr>
              <a:t>How good were your predictions?</a:t>
            </a:r>
            <a:br>
              <a:rPr lang="en-US" sz="3100" i="1" dirty="0" smtClean="0">
                <a:latin typeface="Gotham Rounded Book" pitchFamily="50" charset="0"/>
              </a:rPr>
            </a:br>
            <a:r>
              <a:rPr lang="en-US" sz="3100" i="1" dirty="0" smtClean="0">
                <a:latin typeface="Gotham Rounded Book" pitchFamily="50" charset="0"/>
              </a:rPr>
              <a:t/>
            </a:r>
            <a:br>
              <a:rPr lang="en-US" sz="3100" i="1" dirty="0" smtClean="0">
                <a:latin typeface="Gotham Rounded Book" pitchFamily="50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The question that we’re asking today is…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0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By the end of this lesson you will:-</a:t>
            </a:r>
          </a:p>
          <a:p>
            <a:r>
              <a:rPr lang="en-US" sz="2400" dirty="0" smtClean="0"/>
              <a:t>Understand the variety of reasons why people ‘migrate’ from one place (or country) to another</a:t>
            </a:r>
          </a:p>
          <a:p>
            <a:r>
              <a:rPr lang="en-US" sz="2400" dirty="0" smtClean="0"/>
              <a:t>Understand what is meant by ‘push’ and ‘pull’ factors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5-07-07 at 20.38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937" y="3514807"/>
            <a:ext cx="2505304" cy="304292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Objectives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56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201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Sort the photographs into two new piles. </a:t>
            </a:r>
          </a:p>
          <a:p>
            <a:pPr marL="0" indent="0">
              <a:buNone/>
            </a:pPr>
            <a:r>
              <a:rPr lang="en-US" sz="2400" b="1" dirty="0" smtClean="0"/>
              <a:t>Pile 1:</a:t>
            </a:r>
            <a:r>
              <a:rPr lang="en-US" sz="2400" dirty="0" smtClean="0"/>
              <a:t>- Reasons why people may </a:t>
            </a:r>
            <a:r>
              <a:rPr lang="en-US" sz="2400" b="1" dirty="0" smtClean="0"/>
              <a:t>leave</a:t>
            </a:r>
            <a:r>
              <a:rPr lang="en-US" sz="2400" dirty="0" smtClean="0"/>
              <a:t> a country or region</a:t>
            </a:r>
          </a:p>
          <a:p>
            <a:pPr marL="0" indent="0">
              <a:buNone/>
            </a:pPr>
            <a:r>
              <a:rPr lang="en-US" sz="2400" b="1" dirty="0" smtClean="0"/>
              <a:t>Pile 2:</a:t>
            </a:r>
            <a:r>
              <a:rPr lang="en-US" sz="2400" dirty="0" smtClean="0"/>
              <a:t>- Reasons why people may be </a:t>
            </a:r>
            <a:r>
              <a:rPr lang="en-US" sz="2400" b="1" dirty="0" smtClean="0"/>
              <a:t>attracted to </a:t>
            </a:r>
            <a:r>
              <a:rPr lang="en-US" sz="2400" dirty="0" smtClean="0"/>
              <a:t>a country or region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Assign one group member as the </a:t>
            </a:r>
            <a:r>
              <a:rPr lang="en-US" sz="2400" b="1" dirty="0" smtClean="0"/>
              <a:t>scribe </a:t>
            </a:r>
            <a:r>
              <a:rPr lang="en-US" sz="2400" dirty="0" smtClean="0"/>
              <a:t>to complete the table, you should have one reason for each photograph…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356618"/>
              </p:ext>
            </p:extLst>
          </p:nvPr>
        </p:nvGraphicFramePr>
        <p:xfrm>
          <a:off x="457200" y="4632679"/>
          <a:ext cx="802984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4920"/>
                <a:gridCol w="4014920"/>
              </a:tblGrid>
              <a:tr h="5503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otham Rounded Book" pitchFamily="50" charset="0"/>
                        </a:rPr>
                        <a:t>Reasons why people leave a country</a:t>
                      </a:r>
                      <a:r>
                        <a:rPr lang="en-US" sz="1600" baseline="0" dirty="0" smtClean="0">
                          <a:latin typeface="Gotham Rounded Book" pitchFamily="50" charset="0"/>
                        </a:rPr>
                        <a:t> or region</a:t>
                      </a:r>
                      <a:endParaRPr lang="en-US" sz="1600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otham Rounded Book" pitchFamily="50" charset="0"/>
                        </a:rPr>
                        <a:t>Reasons</a:t>
                      </a:r>
                      <a:r>
                        <a:rPr lang="en-US" sz="1600" baseline="0" dirty="0" smtClean="0">
                          <a:latin typeface="Gotham Rounded Book" pitchFamily="50" charset="0"/>
                        </a:rPr>
                        <a:t> why people area attracted to a country or region</a:t>
                      </a:r>
                      <a:endParaRPr lang="en-US" sz="1600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5503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otham Rounded Book" pitchFamily="50" charset="0"/>
                        </a:rPr>
                        <a:t>Disasters</a:t>
                      </a:r>
                      <a:r>
                        <a:rPr lang="en-US" sz="1600" baseline="0" dirty="0" smtClean="0">
                          <a:latin typeface="Gotham Rounded Book" pitchFamily="50" charset="0"/>
                        </a:rPr>
                        <a:t> such as volcanic eruptions may force people to leave as it is not safe to stay in the area.</a:t>
                      </a:r>
                      <a:endParaRPr lang="en-US" sz="1600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Time for a re-think…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0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Push factors:-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Pull factors:-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From the previous task can you now define ‘Push’ and ‘Pull’ factors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3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Sort the pictures using the following headings:-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Political migration</a:t>
            </a:r>
          </a:p>
          <a:p>
            <a:pPr marL="0" indent="0">
              <a:buNone/>
            </a:pPr>
            <a:r>
              <a:rPr lang="en-US" dirty="0" smtClean="0"/>
              <a:t>Economic migration</a:t>
            </a:r>
          </a:p>
          <a:p>
            <a:pPr marL="0" indent="0">
              <a:buNone/>
            </a:pPr>
            <a:r>
              <a:rPr lang="en-US" dirty="0" smtClean="0"/>
              <a:t>Environmental migration</a:t>
            </a:r>
          </a:p>
          <a:p>
            <a:pPr marL="0" indent="0">
              <a:buNone/>
            </a:pPr>
            <a:r>
              <a:rPr lang="en-US" dirty="0" smtClean="0"/>
              <a:t>Social migration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did you make these selections? </a:t>
            </a:r>
          </a:p>
          <a:p>
            <a:pPr marL="0" indent="0">
              <a:buNone/>
            </a:pPr>
            <a:r>
              <a:rPr lang="en-US" dirty="0" smtClean="0"/>
              <a:t>Be prepared to explain yourselves!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5198133" y="2489478"/>
            <a:ext cx="3488667" cy="2087423"/>
          </a:xfrm>
          <a:prstGeom prst="wedgeEllipseCallout">
            <a:avLst>
              <a:gd name="adj1" fmla="val -57002"/>
              <a:gd name="adj2" fmla="val 34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otham Rounded Book" pitchFamily="50" charset="0"/>
              </a:rPr>
              <a:t>Have you seen these words before?</a:t>
            </a:r>
          </a:p>
          <a:p>
            <a:pPr algn="ctr"/>
            <a:r>
              <a:rPr lang="en-US" dirty="0" smtClean="0">
                <a:latin typeface="Gotham Rounded Book" pitchFamily="50" charset="0"/>
              </a:rPr>
              <a:t>Are there any clues to what these words might mean</a:t>
            </a:r>
            <a:r>
              <a:rPr lang="en-US" dirty="0" smtClean="0">
                <a:latin typeface="Gotham Rounded Book" pitchFamily="50" charset="0"/>
              </a:rPr>
              <a:t>?</a:t>
            </a:r>
            <a:endParaRPr lang="en-US" dirty="0" smtClean="0">
              <a:latin typeface="Gotham Rounded Book" pitchFamily="50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Classifying Migration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05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6393"/>
            <a:ext cx="8229600" cy="54952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400" dirty="0" smtClean="0"/>
              <a:t>Paired activity:-</a:t>
            </a:r>
          </a:p>
          <a:p>
            <a:pPr marL="0" indent="0">
              <a:buNone/>
            </a:pPr>
            <a:r>
              <a:rPr lang="en-US" sz="3400" b="1" dirty="0" smtClean="0"/>
              <a:t>Pair 1:- Read</a:t>
            </a:r>
            <a:r>
              <a:rPr lang="en-US" sz="3400" dirty="0" smtClean="0"/>
              <a:t> </a:t>
            </a:r>
            <a:r>
              <a:rPr lang="en-US" sz="3400" i="1" dirty="0" err="1"/>
              <a:t>Gassama’s</a:t>
            </a:r>
            <a:r>
              <a:rPr lang="en-US" sz="3400" i="1" dirty="0"/>
              <a:t> story</a:t>
            </a:r>
            <a:endParaRPr lang="en-US" sz="3400" b="1" i="1" dirty="0" smtClean="0"/>
          </a:p>
          <a:p>
            <a:pPr marL="0" indent="0">
              <a:buNone/>
            </a:pPr>
            <a:r>
              <a:rPr lang="en-US" sz="3400" b="1" dirty="0" smtClean="0"/>
              <a:t>1) Highlight </a:t>
            </a:r>
            <a:r>
              <a:rPr lang="en-US" sz="3400" dirty="0" smtClean="0"/>
              <a:t>the problems </a:t>
            </a:r>
            <a:r>
              <a:rPr lang="en-US" sz="3400" dirty="0" err="1" smtClean="0"/>
              <a:t>Gassama</a:t>
            </a:r>
            <a:r>
              <a:rPr lang="en-US" sz="3400" dirty="0" smtClean="0"/>
              <a:t> faced in trying to get to Europe. </a:t>
            </a:r>
          </a:p>
          <a:p>
            <a:pPr marL="0" indent="0">
              <a:buNone/>
            </a:pPr>
            <a:r>
              <a:rPr lang="en-US" sz="3400" dirty="0" smtClean="0"/>
              <a:t>2) Pick the </a:t>
            </a:r>
            <a:r>
              <a:rPr lang="en-US" sz="3400" b="1" dirty="0" smtClean="0"/>
              <a:t>three</a:t>
            </a:r>
            <a:r>
              <a:rPr lang="en-US" sz="3400" dirty="0" smtClean="0"/>
              <a:t> that you feel are the most important and make a note of these. You will need to explain your choice!</a:t>
            </a:r>
          </a:p>
          <a:p>
            <a:pPr marL="0" indent="0">
              <a:buNone/>
            </a:pPr>
            <a:endParaRPr lang="en-US" sz="3400" b="1" dirty="0" smtClean="0"/>
          </a:p>
          <a:p>
            <a:pPr marL="0" indent="0">
              <a:buNone/>
            </a:pPr>
            <a:r>
              <a:rPr lang="en-US" sz="3400" b="1" dirty="0" smtClean="0"/>
              <a:t>Pair 2:- Read </a:t>
            </a:r>
            <a:r>
              <a:rPr lang="en-US" sz="3400" dirty="0" smtClean="0"/>
              <a:t>the article</a:t>
            </a:r>
            <a:r>
              <a:rPr lang="en-US" sz="3400" b="1" dirty="0" smtClean="0"/>
              <a:t> </a:t>
            </a:r>
            <a:r>
              <a:rPr lang="en-US" sz="3400" i="1" dirty="0"/>
              <a:t>How I was smuggled into </a:t>
            </a:r>
            <a:r>
              <a:rPr lang="en-US" sz="3400" i="1" dirty="0" smtClean="0"/>
              <a:t>Europe</a:t>
            </a:r>
          </a:p>
          <a:p>
            <a:pPr marL="0" indent="0">
              <a:buNone/>
            </a:pPr>
            <a:r>
              <a:rPr lang="en-US" sz="3400" b="1" dirty="0" smtClean="0"/>
              <a:t>1) Highlight</a:t>
            </a:r>
            <a:r>
              <a:rPr lang="en-US" sz="3400" dirty="0" smtClean="0"/>
              <a:t> the reasons why </a:t>
            </a:r>
            <a:r>
              <a:rPr lang="en-US" sz="3400" dirty="0" err="1" smtClean="0"/>
              <a:t>Moutassem</a:t>
            </a:r>
            <a:r>
              <a:rPr lang="en-US" sz="3400" dirty="0" smtClean="0"/>
              <a:t> decided to leave Syria. Pick what you feel is the most important reason.</a:t>
            </a:r>
          </a:p>
          <a:p>
            <a:pPr marL="0" indent="0">
              <a:buNone/>
            </a:pPr>
            <a:r>
              <a:rPr lang="en-US" sz="3400" dirty="0" smtClean="0"/>
              <a:t>2) In a second </a:t>
            </a:r>
            <a:r>
              <a:rPr lang="en-US" sz="3400" dirty="0" err="1" smtClean="0"/>
              <a:t>colour</a:t>
            </a:r>
            <a:r>
              <a:rPr lang="en-US" sz="3400" dirty="0" smtClean="0"/>
              <a:t> highlight the </a:t>
            </a:r>
            <a:r>
              <a:rPr lang="en-US" sz="3400" b="1" dirty="0" smtClean="0"/>
              <a:t>challenges</a:t>
            </a:r>
            <a:r>
              <a:rPr lang="en-US" sz="3400" dirty="0" smtClean="0"/>
              <a:t> that  </a:t>
            </a:r>
            <a:r>
              <a:rPr lang="en-US" sz="3400" dirty="0" err="1" smtClean="0"/>
              <a:t>Moutassem</a:t>
            </a:r>
            <a:r>
              <a:rPr lang="en-US" sz="3400" dirty="0" smtClean="0"/>
              <a:t> faced in getting to Europe. </a:t>
            </a:r>
          </a:p>
          <a:p>
            <a:pPr marL="0" indent="0">
              <a:buNone/>
            </a:pPr>
            <a:r>
              <a:rPr lang="en-US" sz="3400" dirty="0" smtClean="0"/>
              <a:t>3) Of the problems that you have highlighted, which do you think is the </a:t>
            </a:r>
            <a:r>
              <a:rPr lang="en-US" sz="3400" b="1" dirty="0" smtClean="0"/>
              <a:t>most serious</a:t>
            </a:r>
            <a:r>
              <a:rPr lang="en-US" sz="3400" dirty="0" smtClean="0"/>
              <a:t>?</a:t>
            </a:r>
          </a:p>
          <a:p>
            <a:pPr marL="0" indent="0">
              <a:buNone/>
            </a:pPr>
            <a:endParaRPr lang="en-US" sz="3400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Why do people migrate?</a:t>
            </a:r>
            <a:endParaRPr lang="en-GB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17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461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  Why do people migrate?   How good were your predictions?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Kent</dc:creator>
  <cp:lastModifiedBy>Jones, Hywel</cp:lastModifiedBy>
  <cp:revision>7</cp:revision>
  <dcterms:created xsi:type="dcterms:W3CDTF">2015-07-06T20:18:24Z</dcterms:created>
  <dcterms:modified xsi:type="dcterms:W3CDTF">2015-08-27T11:09:43Z</dcterms:modified>
</cp:coreProperties>
</file>